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70" r:id="rId7"/>
    <p:sldId id="271" r:id="rId8"/>
    <p:sldId id="258" r:id="rId9"/>
    <p:sldId id="265" r:id="rId10"/>
    <p:sldId id="266" r:id="rId11"/>
    <p:sldId id="267" r:id="rId12"/>
    <p:sldId id="262" r:id="rId13"/>
    <p:sldId id="263" r:id="rId14"/>
    <p:sldId id="264" r:id="rId15"/>
    <p:sldId id="274" r:id="rId16"/>
    <p:sldId id="272" r:id="rId17"/>
    <p:sldId id="283" r:id="rId18"/>
    <p:sldId id="273" r:id="rId19"/>
    <p:sldId id="275" r:id="rId20"/>
    <p:sldId id="276" r:id="rId21"/>
    <p:sldId id="277" r:id="rId22"/>
    <p:sldId id="278" r:id="rId23"/>
    <p:sldId id="279" r:id="rId24"/>
    <p:sldId id="285" r:id="rId25"/>
    <p:sldId id="280" r:id="rId26"/>
    <p:sldId id="281" r:id="rId27"/>
    <p:sldId id="286" r:id="rId28"/>
    <p:sldId id="282" r:id="rId29"/>
    <p:sldId id="284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E%D0%B3%D0%BE%D0%BB%D1%8C,_%D0%9C%D0%B0%D1%80%D0%B8%D1%8F_%D0%98%D0%B2%D0%B0%D0%BD%D0%BE%D0%B2%D0%BD%D0%B0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3%D0%BE%D0%B3%D0%BE%D0%BB%D1%8C-%D0%AF%D0%BD%D0%BE%D0%B2%D1%81%D0%BA%D0%B8%D0%B9,_%D0%92%D0%B0%D1%81%D0%B8%D0%BB%D0%B8%D0%B9_%D0%90%D1%84%D0%B0%D0%BD%D0%B0%D1%81%D1%8C%D0%B5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2%D0%B5%D1%81%D1%82%D1%8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8%D1%81%D1%82%D0%B8%D1%86%D0%B8%D0%B7%D0%BC" TargetMode="External"/><Relationship Id="rId5" Type="http://schemas.openxmlformats.org/officeDocument/2006/relationships/hyperlink" Target="https://ru.wikipedia.org/wiki/%D0%A1%D0%B0%D0%BD%D0%BA%D1%82-%D0%9F%D0%B5%D1%82%D0%B5%D1%80%D0%B1%D1%83%D1%80%D0%B3" TargetMode="External"/><Relationship Id="rId4" Type="http://schemas.openxmlformats.org/officeDocument/2006/relationships/hyperlink" Target="https://ru.wikipedia.org/wiki/%D0%AD%D1%82%D0%BD%D0%BE%D0%B3%D1%80%D0%B0%D1%84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1%82%D0%B0%D0%B2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5%D0%B6%D0%B8%D0%BD" TargetMode="External"/><Relationship Id="rId5" Type="http://schemas.openxmlformats.org/officeDocument/2006/relationships/hyperlink" Target="https://ru.wikipedia.org/wiki/%D0%9D%D0%B5%D0%B6%D0%B8%D0%BD%D1%81%D0%BA%D0%B8%D0%B9_%D0%B3%D0%BE%D1%81%D1%83%D0%B4%D0%B0%D1%80%D1%81%D1%82%D0%B2%D0%B5%D0%BD%D0%BD%D1%8B%D0%B9_%D1%83%D0%BD%D0%B8%D0%B2%D0%B5%D1%80%D1%81%D0%B8%D1%82%D0%B5%D1%82_%D0%B8%D0%BC%D0%B5%D0%BD%D0%B8_%D0%9D%D0%B8%D0%BA%D0%BE%D0%BB%D0%B0%D1%8F_%D0%93%D0%BE%D0%B3%D0%BE%D0%BB%D1%8F" TargetMode="External"/><Relationship Id="rId4" Type="http://schemas.openxmlformats.org/officeDocument/2006/relationships/hyperlink" Target="https://ru.wikipedia.org/wiki/%D0%9F%D0%BE%D0%BB%D1%82%D0%B0%D0%B2%D1%81%D0%BA%D0%B0%D1%8F_%D0%BC%D1%83%D0%B6%D1%81%D0%BA%D0%B0%D1%8F_%D0%B3%D0%B8%D0%BC%D0%BD%D0%B0%D0%B7%D0%B8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Литературный фон (5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презентации по русскому язы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otni.ru/wp-content/uploads/2023/08/fon-dlia-prezentatsii-po-russkomu-iazyku-1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Направления итогового сочинения 2021-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Литературный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еро журнали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Фон пис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332656"/>
            <a:ext cx="48965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quarelle" pitchFamily="66" charset="-52"/>
              </a:rPr>
              <a:t>215 лет со дня</a:t>
            </a:r>
          </a:p>
          <a:p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quarelle" pitchFamily="66" charset="-52"/>
              </a:rPr>
              <a:t>           рождения</a:t>
            </a:r>
          </a:p>
          <a:p>
            <a:endParaRPr lang="ru-RU" sz="5000" b="1" dirty="0" smtClean="0">
              <a:solidFill>
                <a:schemeClr val="bg2">
                  <a:lumMod val="25000"/>
                </a:schemeClr>
              </a:solidFill>
              <a:latin typeface="Aquarelle" pitchFamily="66" charset="-52"/>
            </a:endParaRPr>
          </a:p>
          <a:p>
            <a:endParaRPr lang="ru-RU" sz="5000" b="1" dirty="0" smtClean="0">
              <a:solidFill>
                <a:schemeClr val="bg2">
                  <a:lumMod val="25000"/>
                </a:schemeClr>
              </a:solidFill>
              <a:latin typeface="Aquarelle" pitchFamily="66" charset="-52"/>
            </a:endParaRPr>
          </a:p>
          <a:p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quarelle" pitchFamily="66" charset="-52"/>
              </a:rPr>
              <a:t> Н.В.Гоголя</a:t>
            </a:r>
            <a:endParaRPr lang="ru-RU" sz="5000" dirty="0">
              <a:solidFill>
                <a:schemeClr val="bg2">
                  <a:lumMod val="25000"/>
                </a:schemeClr>
              </a:solidFill>
              <a:latin typeface="Aquarelle" pitchFamily="66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пис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Мертвые души, Гоголь Николай Васильевич . Всемирная литература , Эксмо ,  9785041178840 2023г. 243,00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3096344" cy="48664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2" name="Picture 4" descr="Книга: &quot;Вий&quot; - Николай Гоголь. Купить книгу, читать рецензии | ISBN  978-617-12-4723-9 | Лабири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3032936" cy="462877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пис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Реви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3286305" cy="49705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Шинель Библиотечка школьника Книга Гоголь Николай 12+ - Учебно-методический  центр ЭДВ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3098424" cy="48245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34888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В апреле 1848 г. Н. В. Гоголь вернулся в Россию из путешествия в Иерусалим к Гробу Господню и продолжил работу над 2-м томом «Мёртвых душ». Под влиянием </a:t>
            </a:r>
            <a:r>
              <a:rPr lang="ru-RU" i="1" dirty="0" err="1" smtClean="0"/>
              <a:t>ржевского</a:t>
            </a:r>
            <a:r>
              <a:rPr lang="ru-RU" i="1" dirty="0" smtClean="0"/>
              <a:t> протоиерея Матфея Константиновского, который критически отозвался о некоторых главах произведения, Н. В. Гоголь февральской ночью 1852 г. в Москве сжёг беловую рукопись 2-го тома.  </a:t>
            </a:r>
          </a:p>
          <a:p>
            <a:r>
              <a:rPr lang="ru-RU" i="1" dirty="0" smtClean="0"/>
              <a:t>      Несмотря на то, что к этому времени душевные и физические силы писателя были истощены, он продолжал соблюдать строгий пост, практически отказавшись от пищи,  и не принимал помощь друзей и врачей.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 сожалению, кроме тяги к литературному творчеству, от отца Николай Васильевич унаследовал психологическую болезнь и страх ранней смерти, которые стали проявляться у драматурга еще с юношества. В связи с этим о жизни классика сочиняют мистические легенды, а об истинной причине смерти спорят и по сей день.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В 1834–1835 гг. Н. В. Гоголь преподавал историю в Санкт-Петербургском университете в должности </a:t>
            </a:r>
            <a:r>
              <a:rPr lang="ru-RU" i="1" dirty="0" err="1" smtClean="0"/>
              <a:t>адъюнкт-профессора</a:t>
            </a:r>
            <a:r>
              <a:rPr lang="ru-RU" i="1" dirty="0" smtClean="0"/>
              <a:t> и безуспешно пытался получить кафедру истории в Киевском университете.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 1836 по 1841 гг. проживал за границей, жил в </a:t>
            </a:r>
            <a:r>
              <a:rPr lang="ru-RU" i="1" dirty="0" err="1" smtClean="0"/>
              <a:t>Баден-Бадене</a:t>
            </a:r>
            <a:r>
              <a:rPr lang="ru-RU" i="1" dirty="0" smtClean="0"/>
              <a:t>, Женеве, Париже, Риме. В Италии была написана большая часть «Мёртвых душ». В июне 1842 г. вновь уехал за границу, жил во Франции, Германии, но в основном в Италии: Риме и Неаполе. В этот период Н. В. Гоголь переживал мучительный душевный кризис, связанный с критическими размышлениями о своём творчестве и предназначении писателя. Им овладевали религиозные, мистические настроения.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33265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21 февраля (4 марта) 1852 г.</a:t>
            </a:r>
            <a:r>
              <a:rPr lang="ru-RU" i="1" dirty="0" smtClean="0"/>
              <a:t> утром в четверг не дожив месяца до своего 43- </a:t>
            </a:r>
            <a:r>
              <a:rPr lang="ru-RU" i="1" dirty="0" err="1" smtClean="0"/>
              <a:t>летия</a:t>
            </a:r>
            <a:r>
              <a:rPr lang="ru-RU" i="1" dirty="0" smtClean="0"/>
              <a:t> писатель скончался. От университетской церкви, где состоялось отпевание, до места погребения в </a:t>
            </a:r>
            <a:r>
              <a:rPr lang="ru-RU" i="1" dirty="0" err="1" smtClean="0"/>
              <a:t>Свято-Даниловом</a:t>
            </a:r>
            <a:r>
              <a:rPr lang="ru-RU" i="1" dirty="0" smtClean="0"/>
              <a:t> монастыре гроб с телом Н. В. Гоголя несли на руках студенты и профессора Московского университета (в 1931 г. останки были перенесены на Новодевичье кладбище).</a:t>
            </a:r>
            <a:endParaRPr lang="ru-RU" i="1" dirty="0"/>
          </a:p>
        </p:txBody>
      </p:sp>
      <p:pic>
        <p:nvPicPr>
          <p:cNvPr id="18436" name="Picture 4" descr="Гоголь, Николай Васильевич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384376" cy="64303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Ночь перед Рождеством краткое содержание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Ночь перед Рождеством краткое содержание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764703"/>
            <a:ext cx="6408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madeusAP" pitchFamily="50" charset="0"/>
              </a:rPr>
              <a:t>   «На смену последнему дню перед Рождеством приходит ясная морозная ночь. Дивчины и парубки ещё не вышли колядовать, и никто не видел, как из трубы одной хаты пошёл дым и поднялась ведьма на метле. Она черным пятнышком мелькает в небе, набирая звезды в рукав, а навстречу ей летит черт, которому «последняя ночь осталась шататься по белому свету». Укравши месяц, черт прячет его в карман, предполагая, что наступившая тьма удержит дома богатого </a:t>
            </a:r>
            <a:r>
              <a:rPr lang="ru-RU" b="1" dirty="0" err="1" smtClean="0">
                <a:latin typeface="AmadeusAP" pitchFamily="50" charset="0"/>
              </a:rPr>
              <a:t>козака</a:t>
            </a:r>
            <a:r>
              <a:rPr lang="ru-RU" b="1" dirty="0" smtClean="0">
                <a:latin typeface="AmadeusAP" pitchFamily="50" charset="0"/>
              </a:rPr>
              <a:t> Чуба, приглашённого к дьяку на </a:t>
            </a:r>
            <a:r>
              <a:rPr lang="ru-RU" b="1" dirty="0" err="1" smtClean="0">
                <a:latin typeface="AmadeusAP" pitchFamily="50" charset="0"/>
              </a:rPr>
              <a:t>кутю</a:t>
            </a:r>
            <a:r>
              <a:rPr lang="ru-RU" b="1" dirty="0" smtClean="0">
                <a:latin typeface="AmadeusAP" pitchFamily="50" charset="0"/>
              </a:rPr>
              <a:t>, и ненавистный черту кузнец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(нарисовавший на церковной стене картину Страшного суда и посрамляемого черта) не осмелится прийти к </a:t>
            </a:r>
            <a:r>
              <a:rPr lang="ru-RU" b="1" dirty="0" err="1" smtClean="0">
                <a:latin typeface="AmadeusAP" pitchFamily="50" charset="0"/>
              </a:rPr>
              <a:t>Чубовой</a:t>
            </a:r>
            <a:r>
              <a:rPr lang="ru-RU" b="1" dirty="0" smtClean="0">
                <a:latin typeface="AmadeusAP" pitchFamily="50" charset="0"/>
              </a:rPr>
              <a:t> дочери Оксане. Покуда черт строит ведьме куры, вышедший из хаты Чуб с кумом не решаются, пойти ль к дьячку, где за </a:t>
            </a:r>
            <a:r>
              <a:rPr lang="ru-RU" b="1" dirty="0" err="1" smtClean="0">
                <a:latin typeface="AmadeusAP" pitchFamily="50" charset="0"/>
              </a:rPr>
              <a:t>варенухой</a:t>
            </a:r>
            <a:r>
              <a:rPr lang="ru-RU" b="1" dirty="0" smtClean="0">
                <a:latin typeface="AmadeusAP" pitchFamily="50" charset="0"/>
              </a:rPr>
              <a:t> соберётся приятное общество, или ввиду такой темноты вернуться домой, — и уходят, оставив в доме красавицу Оксану, принаряжавшуюся перед зеркалом, 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            за чем и застаёт ее 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.</a:t>
            </a:r>
            <a:endParaRPr lang="ru-RU" b="1" dirty="0">
              <a:latin typeface="AmadeusAP" pitchFamily="5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s://kniq.ru/wp-content/uploads/2021/12/13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4"/>
            <a:ext cx="4320480" cy="55762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4" name="Picture 4" descr="Оксана и кузнец Вакула. Иллюстрации из открытых источников (Яндекс-Картинки).  Листайте галерею, картинок много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667500" cy="4762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628799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madeusAP" pitchFamily="50" charset="0"/>
              </a:rPr>
              <a:t>  Суровая красавица насмехается над ним, ничуть не тронутая его нежными речами. Раздосадованный кузнец идёт отпирать дверь, в которую стучит сбившийся с дороги и утративший кума Чуб, решив по случаю поднятой чёртом метели вернуться домой. Однако голос кузнеца наводит его на мысль, что он попал не в свою хату (а в похожую, хромого </a:t>
            </a:r>
            <a:r>
              <a:rPr lang="ru-RU" b="1" dirty="0" err="1" smtClean="0">
                <a:latin typeface="AmadeusAP" pitchFamily="50" charset="0"/>
              </a:rPr>
              <a:t>Левченка</a:t>
            </a:r>
            <a:r>
              <a:rPr lang="ru-RU" b="1" dirty="0" smtClean="0">
                <a:latin typeface="AmadeusAP" pitchFamily="50" charset="0"/>
              </a:rPr>
              <a:t>, к молодой жене коего, вероятно, и пришёл кузнец), Чуб меняет голос, и сердитый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, надавав тычков, выгоняет его. Побитый Чуб, разочтя, что из собственного дома кузнец, стало быть, ушёл, отправляется к его матери, </a:t>
            </a:r>
            <a:r>
              <a:rPr lang="ru-RU" b="1" dirty="0" err="1" smtClean="0">
                <a:latin typeface="AmadeusAP" pitchFamily="50" charset="0"/>
              </a:rPr>
              <a:t>Солохе</a:t>
            </a:r>
            <a:r>
              <a:rPr lang="ru-RU" b="1" dirty="0" smtClean="0">
                <a:latin typeface="AmadeusAP" pitchFamily="50" charset="0"/>
              </a:rPr>
              <a:t>. </a:t>
            </a:r>
            <a:r>
              <a:rPr lang="ru-RU" b="1" dirty="0" err="1" smtClean="0">
                <a:latin typeface="AmadeusAP" pitchFamily="50" charset="0"/>
              </a:rPr>
              <a:t>Солоха</a:t>
            </a:r>
            <a:r>
              <a:rPr lang="ru-RU" b="1" dirty="0" smtClean="0">
                <a:latin typeface="AmadeusAP" pitchFamily="50" charset="0"/>
              </a:rPr>
              <a:t> же, бывшая ведьмою, вернулась из своего путешествия, а с нею прилетел и черт, обронив в трубе месяц.</a:t>
            </a:r>
            <a:endParaRPr lang="ru-RU" b="1" dirty="0">
              <a:latin typeface="AmadeusAP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Перо журнали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Литературный веч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Гоголь Николай Васильевич – биография, чтение произведений – Страна читающ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3613505" cy="47483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Ночь перед Рождеством&quot;: Три экранизации любимой рождественской сказки |  Розовая Овца |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810375" cy="4762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68407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madeusAP" pitchFamily="50" charset="0"/>
              </a:rPr>
              <a:t>  Стало светло, метель утихла, и толпы колядующих высыпали на улицы. Девушки прибегают к Оксане, и, заметив на одной из них новые расшитые золотом черевички, Оксана заявляет, что выйдет замуж за </a:t>
            </a:r>
            <a:r>
              <a:rPr lang="ru-RU" b="1" dirty="0" err="1" smtClean="0">
                <a:latin typeface="AmadeusAP" pitchFamily="50" charset="0"/>
              </a:rPr>
              <a:t>Вакулу</a:t>
            </a:r>
            <a:r>
              <a:rPr lang="ru-RU" b="1" dirty="0" smtClean="0">
                <a:latin typeface="AmadeusAP" pitchFamily="50" charset="0"/>
              </a:rPr>
              <a:t>, если тот принесёт ей черевички, «которые носит царица». Меж тем черта, разнежившегося у </a:t>
            </a:r>
            <a:r>
              <a:rPr lang="ru-RU" b="1" dirty="0" err="1" smtClean="0">
                <a:latin typeface="AmadeusAP" pitchFamily="50" charset="0"/>
              </a:rPr>
              <a:t>Солохи</a:t>
            </a:r>
            <a:r>
              <a:rPr lang="ru-RU" b="1" dirty="0" smtClean="0">
                <a:latin typeface="AmadeusAP" pitchFamily="50" charset="0"/>
              </a:rPr>
              <a:t>, спугивает голова, не пошедший к дьяку на </a:t>
            </a:r>
            <a:r>
              <a:rPr lang="ru-RU" b="1" dirty="0" err="1" smtClean="0">
                <a:latin typeface="AmadeusAP" pitchFamily="50" charset="0"/>
              </a:rPr>
              <a:t>кутю</a:t>
            </a:r>
            <a:r>
              <a:rPr lang="ru-RU" b="1" dirty="0" smtClean="0">
                <a:latin typeface="AmadeusAP" pitchFamily="50" charset="0"/>
              </a:rPr>
              <a:t>. Черт проворно залезает в один из мешков, оставленных среди хаты кузнецом, но в другой приходится вскоре полезть и голове, поскольку к </a:t>
            </a:r>
            <a:r>
              <a:rPr lang="ru-RU" b="1" dirty="0" err="1" smtClean="0">
                <a:latin typeface="AmadeusAP" pitchFamily="50" charset="0"/>
              </a:rPr>
              <a:t>Солохе</a:t>
            </a:r>
            <a:r>
              <a:rPr lang="ru-RU" b="1" dirty="0" smtClean="0">
                <a:latin typeface="AmadeusAP" pitchFamily="50" charset="0"/>
              </a:rPr>
              <a:t> стучится дьяк. Нахваливая достоинства несравненной </a:t>
            </a:r>
            <a:r>
              <a:rPr lang="ru-RU" b="1" dirty="0" err="1" smtClean="0">
                <a:latin typeface="AmadeusAP" pitchFamily="50" charset="0"/>
              </a:rPr>
              <a:t>Солохи</a:t>
            </a:r>
            <a:r>
              <a:rPr lang="ru-RU" b="1" dirty="0" smtClean="0">
                <a:latin typeface="AmadeusAP" pitchFamily="50" charset="0"/>
              </a:rPr>
              <a:t>, дьяк вынужден залезть в третий мешок, поскольку является Чуб. Впрочем, и Чуб </a:t>
            </a:r>
            <a:r>
              <a:rPr lang="ru-RU" b="1" dirty="0" err="1" smtClean="0">
                <a:latin typeface="AmadeusAP" pitchFamily="50" charset="0"/>
              </a:rPr>
              <a:t>полезает</a:t>
            </a:r>
            <a:r>
              <a:rPr lang="ru-RU" b="1" dirty="0" smtClean="0">
                <a:latin typeface="AmadeusAP" pitchFamily="50" charset="0"/>
              </a:rPr>
              <a:t> туда же, избегая встречи с вернувшимся </a:t>
            </a:r>
            <a:r>
              <a:rPr lang="ru-RU" b="1" dirty="0" err="1" smtClean="0">
                <a:latin typeface="AmadeusAP" pitchFamily="50" charset="0"/>
              </a:rPr>
              <a:t>Вакулой</a:t>
            </a:r>
            <a:r>
              <a:rPr lang="ru-RU" b="1" dirty="0" smtClean="0">
                <a:latin typeface="AmadeusAP" pitchFamily="50" charset="0"/>
              </a:rPr>
              <a:t>. Покуда </a:t>
            </a:r>
            <a:r>
              <a:rPr lang="ru-RU" b="1" dirty="0" err="1" smtClean="0">
                <a:latin typeface="AmadeusAP" pitchFamily="50" charset="0"/>
              </a:rPr>
              <a:t>Солоха</a:t>
            </a:r>
            <a:r>
              <a:rPr lang="ru-RU" b="1" dirty="0" smtClean="0">
                <a:latin typeface="AmadeusAP" pitchFamily="50" charset="0"/>
              </a:rPr>
              <a:t> объясняется на огороде с пришедшим вослед </a:t>
            </a:r>
            <a:r>
              <a:rPr lang="ru-RU" b="1" dirty="0" err="1" smtClean="0">
                <a:latin typeface="AmadeusAP" pitchFamily="50" charset="0"/>
              </a:rPr>
              <a:t>козаком</a:t>
            </a:r>
            <a:r>
              <a:rPr lang="ru-RU" b="1" dirty="0" smtClean="0">
                <a:latin typeface="AmadeusAP" pitchFamily="50" charset="0"/>
              </a:rPr>
              <a:t> </a:t>
            </a:r>
            <a:r>
              <a:rPr lang="ru-RU" b="1" dirty="0" err="1" smtClean="0">
                <a:latin typeface="AmadeusAP" pitchFamily="50" charset="0"/>
              </a:rPr>
              <a:t>Свербыгузом</a:t>
            </a:r>
            <a:r>
              <a:rPr lang="ru-RU" b="1" dirty="0" smtClean="0">
                <a:latin typeface="AmadeusAP" pitchFamily="50" charset="0"/>
              </a:rPr>
              <a:t>,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уносит мешки, брошенные посреди хаты, и, опечаленный размолвкой с Оксаною, не замечает их тяжести. На улице его окружает толпа колядующих, и здесь Оксана повторяет своё издевательское условие. Бросив все, кроме самого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              малого, мешки посреди дороги,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бежит, 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                   и за ним уж ползут слухи, что он то ли 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                               повредился в уме, то ли повесился.</a:t>
            </a:r>
            <a:endParaRPr lang="ru-RU" b="1" dirty="0">
              <a:latin typeface="AmadeusAP" pitchFamily="5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Новые черевички Одарки. Иллюстрации из открытых источников (Яндекс-Картинки).  Листайте галерею, картинок много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660150" cy="44644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836711"/>
            <a:ext cx="67687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madeusAP" pitchFamily="50" charset="0"/>
              </a:rPr>
              <a:t>  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приходит к запорожцу Пузатому </a:t>
            </a:r>
            <a:r>
              <a:rPr lang="ru-RU" b="1" dirty="0" err="1" smtClean="0">
                <a:latin typeface="AmadeusAP" pitchFamily="50" charset="0"/>
              </a:rPr>
              <a:t>Пацюку</a:t>
            </a:r>
            <a:r>
              <a:rPr lang="ru-RU" b="1" dirty="0" smtClean="0">
                <a:latin typeface="AmadeusAP" pitchFamily="50" charset="0"/>
              </a:rPr>
              <a:t>, который, как поговаривают, «немного сродни черту». Застав хозяина за поеданием галушек, а затем и вареников, кои сами лезли </a:t>
            </a:r>
            <a:r>
              <a:rPr lang="ru-RU" b="1" dirty="0" err="1" smtClean="0">
                <a:latin typeface="AmadeusAP" pitchFamily="50" charset="0"/>
              </a:rPr>
              <a:t>Пацюку</a:t>
            </a:r>
            <a:r>
              <a:rPr lang="ru-RU" b="1" dirty="0" smtClean="0">
                <a:latin typeface="AmadeusAP" pitchFamily="50" charset="0"/>
              </a:rPr>
              <a:t> в рот,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робко спрашивает дороги к черту, полагаясь на его помощь в своём несчастье. Получив туманный ответ, что черт у него за плечами,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бежит от лезущего ему в рот скоромного вареника. Предвкушая лёгкую добычу, черт выскакивает из мешка и, сев на шею кузнеца, сулит ему этой же ночью Оксану. Хитрый кузнец, ухватив черта за хвост и перекрестив его, становится хозяином положения и велит черту везти себя «в </a:t>
            </a:r>
            <a:r>
              <a:rPr lang="ru-RU" b="1" dirty="0" err="1" smtClean="0">
                <a:latin typeface="AmadeusAP" pitchFamily="50" charset="0"/>
              </a:rPr>
              <a:t>Петембург</a:t>
            </a:r>
            <a:r>
              <a:rPr lang="ru-RU" b="1" dirty="0" smtClean="0">
                <a:latin typeface="AmadeusAP" pitchFamily="50" charset="0"/>
              </a:rPr>
              <a:t>, прямо к царице».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Найдя о ту пору Кузнецовы мешки, девушки хотят отнести их к Оксане, чтоб посмотреть, что же </a:t>
            </a:r>
            <a:r>
              <a:rPr lang="ru-RU" b="1" dirty="0" err="1" smtClean="0">
                <a:latin typeface="AmadeusAP" pitchFamily="50" charset="0"/>
              </a:rPr>
              <a:t>наколядовал</a:t>
            </a:r>
            <a:r>
              <a:rPr lang="ru-RU" b="1" dirty="0" smtClean="0">
                <a:latin typeface="AmadeusAP" pitchFamily="50" charset="0"/>
              </a:rPr>
              <a:t>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. Они идут за санками, а Чубов кум, призвав в подмогу ткача, волочит один из мешков в свою хату. Там за неясное, но соблазнительное содержимое мешка происходит драка с кумовой женой. В мешке же оказываются Чуб и дьяк. Когда же Чуб, вернувшись домой, во втором мешке находит голову, 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                 его расположенность к </a:t>
            </a:r>
            <a:r>
              <a:rPr lang="ru-RU" b="1" dirty="0" err="1" smtClean="0">
                <a:latin typeface="AmadeusAP" pitchFamily="50" charset="0"/>
              </a:rPr>
              <a:t>Солохе</a:t>
            </a:r>
            <a:r>
              <a:rPr lang="ru-RU" b="1" dirty="0" smtClean="0">
                <a:latin typeface="AmadeusAP" pitchFamily="50" charset="0"/>
              </a:rPr>
              <a:t> сильно уменьшается.</a:t>
            </a:r>
            <a:endParaRPr lang="ru-RU" b="1" dirty="0">
              <a:latin typeface="AmadeusAP" pitchFamily="5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Козак Пац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5" y="764704"/>
            <a:ext cx="3994559" cy="51845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Вакула и Чёрт. Иллюстрации из открытых источников (Яндекс-Картинки).  Листайте галерею, картинок много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705600" cy="50292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madeusAP" pitchFamily="50" charset="0"/>
              </a:rPr>
              <a:t>    Кузнец, прискакав в Петербург, является к запорожцам, проезжавшим осенью через Диканьку, и, прижав в кармане черта, добивается, чтоб его взяли на приём к царице. Дивясь роскоши дворца и чудной живописи по стенам, кузнец оказывается перед царицею, и, когда спрашивает она запорожцев, приехавших просить за свою Сечь, «чего же хотите вы?», кузнец просит у ней царских ее башмачков. Тронутая таковым простодушием, Екатерина обращает внимание на этот пассаж стоящего поодаль Фонвизина, а </a:t>
            </a:r>
            <a:r>
              <a:rPr lang="ru-RU" b="1" dirty="0" err="1" smtClean="0">
                <a:latin typeface="AmadeusAP" pitchFamily="50" charset="0"/>
              </a:rPr>
              <a:t>Вакуле</a:t>
            </a:r>
            <a:r>
              <a:rPr lang="ru-RU" b="1" dirty="0" smtClean="0">
                <a:latin typeface="AmadeusAP" pitchFamily="50" charset="0"/>
              </a:rPr>
              <a:t> дарит башмачки, получив кои он почитает за благо отправиться восвояси.</a:t>
            </a:r>
          </a:p>
          <a:p>
            <a:pPr algn="just"/>
            <a:r>
              <a:rPr lang="ru-RU" b="1" dirty="0" smtClean="0">
                <a:latin typeface="AmadeusAP" pitchFamily="50" charset="0"/>
              </a:rPr>
              <a:t>    В селе в это время </a:t>
            </a:r>
            <a:r>
              <a:rPr lang="ru-RU" b="1" dirty="0" err="1" smtClean="0">
                <a:latin typeface="AmadeusAP" pitchFamily="50" charset="0"/>
              </a:rPr>
              <a:t>диканьские</a:t>
            </a:r>
            <a:r>
              <a:rPr lang="ru-RU" b="1" dirty="0" smtClean="0">
                <a:latin typeface="AmadeusAP" pitchFamily="50" charset="0"/>
              </a:rPr>
              <a:t> бабы посередь улицы спорят, каким именно образом наложил на себя руки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, и дошедшие об том слухи смущают Оксану, она плохо спит ночь, а не найдя поутру в церкви набожного кузнеца, готова плакать. Кузнец же попросту проспал заутреню и обедню, а пробудившись, вынимает из сундука новые шапку и пояс и отправляется к Чубу свататься. </a:t>
            </a:r>
            <a:endParaRPr lang="ru-RU" b="1" dirty="0">
              <a:latin typeface="AmadeusAP" pitchFamily="5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https://kniq.ru/wp-content/uploads/2021/12/071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67339"/>
            <a:ext cx="4032448" cy="55262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вакула просит руки и сердца Окса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49840"/>
            <a:ext cx="3917620" cy="50834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лан работы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836712"/>
            <a:ext cx="2736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latin typeface="AmadeusAP" pitchFamily="50" charset="0"/>
              </a:rPr>
              <a:t>Чуб, уязвлённый вероломством </a:t>
            </a:r>
            <a:r>
              <a:rPr lang="ru-RU" b="1" dirty="0" err="1" smtClean="0">
                <a:latin typeface="AmadeusAP" pitchFamily="50" charset="0"/>
              </a:rPr>
              <a:t>Солохи</a:t>
            </a:r>
            <a:r>
              <a:rPr lang="ru-RU" b="1" dirty="0" smtClean="0">
                <a:latin typeface="AmadeusAP" pitchFamily="50" charset="0"/>
              </a:rPr>
              <a:t>, но прельщённый подарками, отвечает согласием. Ему вторит и вошедшая Оксана, готовая выйти за кузнеца «и без черевиков». Обзаведшись семьёй, </a:t>
            </a:r>
            <a:r>
              <a:rPr lang="ru-RU" b="1" dirty="0" err="1" smtClean="0">
                <a:latin typeface="AmadeusAP" pitchFamily="50" charset="0"/>
              </a:rPr>
              <a:t>Вакула</a:t>
            </a:r>
            <a:r>
              <a:rPr lang="ru-RU" b="1" dirty="0" smtClean="0">
                <a:latin typeface="AmadeusAP" pitchFamily="50" charset="0"/>
              </a:rPr>
              <a:t> расписал свою хату красками, а в церкви намалевал черта, да «такого гадкого, что все плевали, когда проходили мимо».</a:t>
            </a:r>
            <a:endParaRPr lang="ru-RU" b="1" dirty="0">
              <a:latin typeface="AmadeusAP" pitchFamily="50" charset="0"/>
            </a:endParaRPr>
          </a:p>
        </p:txBody>
      </p:sp>
      <p:pic>
        <p:nvPicPr>
          <p:cNvPr id="43010" name="Picture 2" descr="Вакула и Оксана поженил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191748" cy="41044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40324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800" b="1" dirty="0" smtClean="0">
                <a:latin typeface="AmadeusAP" pitchFamily="50" charset="0"/>
              </a:rPr>
              <a:t>Николай Васильевич</a:t>
            </a:r>
          </a:p>
          <a:p>
            <a:r>
              <a:rPr lang="ru-RU" sz="2800" b="1" dirty="0" smtClean="0">
                <a:latin typeface="AmadeusAP" pitchFamily="50" charset="0"/>
              </a:rPr>
              <a:t>             Гоголь </a:t>
            </a:r>
          </a:p>
          <a:p>
            <a:r>
              <a:rPr lang="ru-RU" i="1" dirty="0" smtClean="0"/>
              <a:t>родился </a:t>
            </a:r>
            <a:r>
              <a:rPr lang="ru-RU" b="1" i="1" dirty="0" smtClean="0"/>
              <a:t>20 марта (1 апреля) 1809 г. </a:t>
            </a:r>
            <a:r>
              <a:rPr lang="ru-RU" i="1" dirty="0" smtClean="0"/>
              <a:t>в с. Великие Сорочинцы Миргородского уезда Полтавской губернии в семье помещика Василия Афанасьевича Гоголя-Яновского (1777–1825) и Марии Ивановны Гоголь-Яновской (1791–1868), урождённой </a:t>
            </a:r>
            <a:r>
              <a:rPr lang="ru-RU" i="1" dirty="0" err="1" smtClean="0"/>
              <a:t>Косяровской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   Отец Н. В. Гоголя сочинял стихи и комедии на русском и украинском языках. Под его влиянием у будущего писателя рано проявился интерес к искусству и театру в частности.</a:t>
            </a:r>
            <a:endParaRPr lang="ru-RU" i="1" dirty="0"/>
          </a:p>
        </p:txBody>
      </p:sp>
      <p:pic>
        <p:nvPicPr>
          <p:cNvPr id="17412" name="Picture 4" descr="Начало творческого пути Николая Васильевича Гоголя. | Проба пера с  Михайловой В.А. |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312368" cy="41335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пис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 descr="C:\Users\Андрей\Desktop\gogol-tcit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6696744" cy="33843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endParaRPr lang="ru-RU" i="1" dirty="0"/>
          </a:p>
        </p:txBody>
      </p:sp>
      <p:pic>
        <p:nvPicPr>
          <p:cNvPr id="26626" name="Picture 2" descr="https://upload.wikimedia.org/wikipedia/commons/thumb/b/b2/%D0%92%D0%B0%D1%81%D0%B8%D0%BB%D0%B8%D0%B9_%D0%93%D0%BE%D0%B3%D0%BE%D0%BB%D1%8C-%D0%AF%D0%BD%D0%BE%D0%B2%D1%81%D0%BA%D0%B8%D0%B9.jpg/220px-%D0%92%D0%B0%D1%81%D0%B8%D0%BB%D0%B8%D0%B9_%D0%93%D0%BE%D0%B3%D0%BE%D0%BB%D1%8C-%D0%AF%D0%BD%D0%BE%D0%B2%D1%81%D0%BA%D0%B8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34558" cy="44644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79715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hlinkClick r:id="rId4"/>
              </a:rPr>
              <a:t>Василий Гоголь-Яновский</a:t>
            </a:r>
            <a:r>
              <a:rPr lang="ru-RU" i="1" dirty="0" smtClean="0"/>
              <a:t>, отец Николая Гоголя</a:t>
            </a:r>
            <a:endParaRPr lang="ru-RU" i="1" dirty="0"/>
          </a:p>
        </p:txBody>
      </p:sp>
      <p:pic>
        <p:nvPicPr>
          <p:cNvPr id="26628" name="Picture 4" descr="https://upload.wikimedia.org/wikipedia/commons/thumb/c/cb/%D0%9A%D0%BE%D1%81%D1%8F%D1%80%D0%BE%D0%B2%D1%81%D0%BA%D0%B0%D1%8F_%D0%9C%D0%B0%D1%80%D0%B8%D1%8F_%D0%98%D0%B2%D0%B0%D0%BD%D0%BE%D0%B2%D0%BD%D0%B0.jpg/220px-%D0%9A%D0%BE%D1%81%D1%8F%D1%80%D0%BE%D0%B2%D1%81%D0%BA%D0%B0%D1%8F_%D0%9C%D0%B0%D1%80%D0%B8%D1%8F_%D0%98%D0%B2%D0%B0%D0%BD%D0%BE%D0%B2%D0%BD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37409"/>
            <a:ext cx="3240360" cy="428611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6016" y="481399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hlinkClick r:id="rId6" tooltip="Гоголь, Мария Ивановна"/>
              </a:rPr>
              <a:t>Мария Ивановна Гоголь-Яновская</a:t>
            </a:r>
            <a:r>
              <a:rPr lang="ru-RU" i="1" dirty="0" smtClean="0"/>
              <a:t> (</a:t>
            </a:r>
            <a:r>
              <a:rPr lang="ru-RU" i="1" dirty="0" err="1" smtClean="0"/>
              <a:t>рожд</a:t>
            </a:r>
            <a:r>
              <a:rPr lang="ru-RU" i="1" dirty="0" smtClean="0"/>
              <a:t>. </a:t>
            </a:r>
            <a:r>
              <a:rPr lang="ru-RU" i="1" dirty="0" err="1" smtClean="0"/>
              <a:t>Косяровская</a:t>
            </a:r>
            <a:r>
              <a:rPr lang="ru-RU" i="1" dirty="0" smtClean="0"/>
              <a:t>), мать писателя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78904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4824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2657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i="1" dirty="0" smtClean="0"/>
              <a:t>Помимо Николая в семье было ещё одиннадцать детей. Всего было шесть мальчиков и шесть девочек. Первые два мальчика родились мёртвыми. Николай был третьим ребёнком. Четвёртым сыном был рано умерший Иван (1810—1819). Затем родилась дочь Мария (1811—1844). Все средние дети также умерли в младенчестве. Последними родились дочери Анна (1821—1893), Елизавета (в замужестве Быкова) (1823—1864) и Ольга (1825—1907).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636912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Жизнь в деревне до школы и после, в каникулы, шла в полнейшей обстановке малороссийского быта, как панского, так и крестьянского. Впоследствии эти впечатления легли в основу малороссийских </a:t>
            </a:r>
            <a:r>
              <a:rPr lang="ru-RU" i="1" dirty="0" smtClean="0">
                <a:hlinkClick r:id="rId3" tooltip="Повесть"/>
              </a:rPr>
              <a:t>повестей</a:t>
            </a:r>
            <a:r>
              <a:rPr lang="ru-RU" i="1" dirty="0" smtClean="0"/>
              <a:t> Гоголя, послужили причиной его исторических и </a:t>
            </a:r>
            <a:r>
              <a:rPr lang="ru-RU" i="1" dirty="0" smtClean="0">
                <a:hlinkClick r:id="rId4" tooltip="Этнография"/>
              </a:rPr>
              <a:t>этнографических интересов</a:t>
            </a:r>
            <a:r>
              <a:rPr lang="ru-RU" i="1" dirty="0" smtClean="0"/>
              <a:t>; позднее из </a:t>
            </a:r>
            <a:r>
              <a:rPr lang="ru-RU" i="1" dirty="0" smtClean="0">
                <a:hlinkClick r:id="rId5" tooltip="Санкт-Петербург"/>
              </a:rPr>
              <a:t>Петербурга</a:t>
            </a:r>
            <a:r>
              <a:rPr lang="ru-RU" i="1" dirty="0" smtClean="0"/>
              <a:t> Гоголь постоянно обращался к матери, когда ему требовались новые бытовые подробности для его повестей. Влиянию матери приписывают задатки той религиозности и того </a:t>
            </a:r>
            <a:r>
              <a:rPr lang="ru-RU" i="1" dirty="0" smtClean="0">
                <a:hlinkClick r:id="rId6" tooltip="Мистицизм"/>
              </a:rPr>
              <a:t>мистицизма</a:t>
            </a:r>
            <a:r>
              <a:rPr lang="ru-RU" i="1" dirty="0" smtClean="0"/>
              <a:t>, которые к концу жизни овладели всем существом Гоголя.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78904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В возрасте десяти лет Гоголя отвезли в </a:t>
            </a:r>
            <a:r>
              <a:rPr lang="ru-RU" i="1" dirty="0" smtClean="0">
                <a:hlinkClick r:id="rId3" tooltip="Полтава"/>
              </a:rPr>
              <a:t>Полтаву</a:t>
            </a:r>
            <a:r>
              <a:rPr lang="ru-RU" i="1" dirty="0" smtClean="0"/>
              <a:t> к одному из местных учителей, для подготовки к обучению в </a:t>
            </a:r>
            <a:r>
              <a:rPr lang="ru-RU" i="1" dirty="0" smtClean="0">
                <a:hlinkClick r:id="rId4" tooltip="Полтавская мужская гимназия"/>
              </a:rPr>
              <a:t>местной гимназии</a:t>
            </a:r>
            <a:r>
              <a:rPr lang="ru-RU" i="1" dirty="0" smtClean="0"/>
              <a:t>; затем он поступил в </a:t>
            </a:r>
            <a:r>
              <a:rPr lang="ru-RU" i="1" dirty="0" smtClean="0">
                <a:hlinkClick r:id="rId5" tooltip="Нежинский государственный университет имени Николая Гоголя"/>
              </a:rPr>
              <a:t>Гимназию высших наук</a:t>
            </a:r>
            <a:r>
              <a:rPr lang="ru-RU" i="1" dirty="0" smtClean="0"/>
              <a:t> в </a:t>
            </a:r>
            <a:r>
              <a:rPr lang="ru-RU" i="1" dirty="0" smtClean="0">
                <a:hlinkClick r:id="rId6" tooltip="Нежин"/>
              </a:rPr>
              <a:t>Нежине</a:t>
            </a:r>
            <a:r>
              <a:rPr lang="ru-RU" i="1" dirty="0" smtClean="0"/>
              <a:t> (с мая 1821 по июнь 1828). Гоголь не был прилежным учеником, но обладал прекрасной памятью, за несколько дней готовился к экзаменам и переходил из класса в класс; он был очень слаб в языках и делал успехи только в рисовании и русской словесности.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13285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i="1" dirty="0" smtClean="0"/>
              <a:t>Смерть отца в 1825 году была тяжёлым ударом для всей семьи. Заботы о делах ложатся теперь и на Гоголя; он даёт советы, успокаивает мать, должен думать о будущем устройстве своих собственных дел. Мать боготворит своего сына Николая, считает его гениальным, она отдаёт ему последнее из своих скудных средств для обеспечения его </a:t>
            </a:r>
            <a:r>
              <a:rPr lang="ru-RU" i="1" dirty="0" err="1" smtClean="0"/>
              <a:t>нежинской</a:t>
            </a:r>
            <a:r>
              <a:rPr lang="ru-RU" i="1" dirty="0" smtClean="0"/>
              <a:t>, а впоследствии петербургской жизни. Николай также всю жизнь платил ей горячей сыновней любовью, однако полного понимания и доверительных отношений между ними не существовало. Позднее он откажется от своей доли в общем семейном наследстве в пользу сестёр, чтобы целиком посвятить себя литературе.</a:t>
            </a:r>
          </a:p>
          <a:p>
            <a:r>
              <a:rPr lang="ru-RU" i="1" dirty="0" smtClean="0"/>
              <a:t>К концу пребывания в гимназии он мечтает о широкой общественной деятельности, которая, однако, видится ему вовсе не на литературном поприще; без сомнения под влиянием всего </a:t>
            </a:r>
          </a:p>
          <a:p>
            <a:r>
              <a:rPr lang="ru-RU" i="1" dirty="0" smtClean="0"/>
              <a:t>окружающего, он думает выдвинуться и </a:t>
            </a:r>
          </a:p>
          <a:p>
            <a:r>
              <a:rPr lang="ru-RU" i="1" dirty="0" smtClean="0"/>
              <a:t>приносить пользу обществу на службе, </a:t>
            </a:r>
          </a:p>
          <a:p>
            <a:r>
              <a:rPr lang="ru-RU" i="1" dirty="0" smtClean="0"/>
              <a:t>к которой на деле он был не способен. 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библиотечной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78904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6672"/>
            <a:ext cx="6534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</a:t>
            </a:r>
            <a:r>
              <a:rPr lang="ru-RU" i="1" dirty="0" smtClean="0"/>
              <a:t>Зимой 1828 года Гоголь отправляется в культурную столицу – Петербург, где его ждет разочарование. Не сумев найти работу, Гоголь вернулся к литературному творчеству, но и тут его постигла неудача. После нескольких провальных попыток он решил сменить жанр и написал мистическую повесть «Вечер накануне Ивана Купала» (1830), которая понравилась читателям. </a:t>
            </a:r>
          </a:p>
          <a:p>
            <a:pPr fontAlgn="base"/>
            <a:r>
              <a:rPr lang="ru-RU" i="1" dirty="0" smtClean="0"/>
              <a:t>     </a:t>
            </a:r>
          </a:p>
          <a:p>
            <a:pPr fontAlgn="base"/>
            <a:endParaRPr lang="ru-RU" i="1" dirty="0" smtClean="0"/>
          </a:p>
          <a:p>
            <a:pPr fontAlgn="base"/>
            <a:endParaRPr lang="ru-RU" i="1" dirty="0" smtClean="0"/>
          </a:p>
          <a:p>
            <a:pPr fontAlgn="base"/>
            <a:endParaRPr lang="ru-RU" i="1" dirty="0" smtClean="0"/>
          </a:p>
          <a:p>
            <a:pPr fontAlgn="base"/>
            <a:r>
              <a:rPr lang="ru-RU" i="1" dirty="0" smtClean="0"/>
              <a:t>Это вдохновило автора на новые произведения:</a:t>
            </a:r>
          </a:p>
          <a:p>
            <a:pPr fontAlgn="base"/>
            <a:r>
              <a:rPr lang="ru-RU" i="1" dirty="0" smtClean="0"/>
              <a:t>«Ночь перед Рождеством»;</a:t>
            </a:r>
          </a:p>
          <a:p>
            <a:pPr fontAlgn="base"/>
            <a:r>
              <a:rPr lang="ru-RU" i="1" dirty="0" smtClean="0"/>
              <a:t>«Вечера на хуторе близ Диканьки»;</a:t>
            </a:r>
          </a:p>
          <a:p>
            <a:pPr fontAlgn="base"/>
            <a:r>
              <a:rPr lang="ru-RU" i="1" dirty="0" smtClean="0"/>
              <a:t>«Мертвые души»;</a:t>
            </a:r>
          </a:p>
          <a:p>
            <a:pPr fontAlgn="base"/>
            <a:r>
              <a:rPr lang="ru-RU" i="1" dirty="0" smtClean="0"/>
              <a:t>«</a:t>
            </a:r>
            <a:r>
              <a:rPr lang="ru-RU" i="1" dirty="0" err="1" smtClean="0"/>
              <a:t>Вий</a:t>
            </a:r>
            <a:r>
              <a:rPr lang="ru-RU" i="1" dirty="0" smtClean="0"/>
              <a:t>»;</a:t>
            </a:r>
          </a:p>
          <a:p>
            <a:pPr fontAlgn="base"/>
            <a:r>
              <a:rPr lang="ru-RU" i="1" dirty="0" smtClean="0"/>
              <a:t>«Ревизор» и многие другие.</a:t>
            </a:r>
            <a:endParaRPr lang="ru-RU" i="1" dirty="0"/>
          </a:p>
        </p:txBody>
      </p:sp>
      <p:pic>
        <p:nvPicPr>
          <p:cNvPr id="28674" name="Picture 2" descr="https://upload.wikimedia.org/wikipedia/commons/thumb/d/dc/%D0%93%D0%BE%D0%B3%D0%BE%D0%BB%D1%8C_%D0%9D.%D0%92.%2C_%D0%B3%D1%80%D0%B0%D0%B2%D1%8E%D1%80%D0%B0_%D0%A1%D0%B5%D1%80%D1%8F%D0%BA%D0%BE%D0%B2%D0%B0_%D1%81_%D1%80%D0%B8%D1%81_%D0%92%D0%B5%D0%BD%D0%B5%D1%86%D0%B8%D0%B0%D0%BD%D0%BE%D0%B2%D0%B0_1834%D0%B3_%28%D0%B4%D0%BE1881%D0%B3%29D3E_e1t.jpg/220px-%D0%93%D0%BE%D0%B3%D0%BE%D0%BB%D1%8C_%D0%9D.%D0%92.%2C_%D0%B3%D1%80%D0%B0%D0%B2%D1%8E%D1%80%D0%B0_%D0%A1%D0%B5%D1%80%D1%8F%D0%BA%D0%BE%D0%B2%D0%B0_%D1%81_%D1%80%D0%B8%D1%81_%D0%92%D0%B5%D0%BD%D0%B5%D1%86%D0%B8%D0%B0%D0%BD%D0%BE%D0%B2%D0%B0_1834%D0%B3_%28%D0%B4%D0%BE1881%D0%B3%29D3E_e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3059"/>
            <a:ext cx="2311524" cy="30575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пис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Сказка Вечер накануне Ивана Купала - Николай Гоголь, читать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5616624" cy="56166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пис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Книга: &quot;Ночь перед Рождеством&quot; - Николай Гоголь. Купить книгу, читать  рецензии | ISBN 978-5-17-138590-3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3457575" cy="46196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6" name="AutoShape 4" descr="Вечера на хуторе близ Диканьки Издательство Речь 14075549 купить за 702 ₽ в  интернет-магазине Wildber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Вечера на хуторе близ Диканьки Издательство Речь 14075549 купить за 702 ₽ в  интернет-магазине Wildber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Купить книгу «Вечера на хуторе близ Диканьки», Николай Гоголь |  Издательство «Махаон», ISBN: 978-5-389-11863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560" y="188640"/>
            <a:ext cx="3344888" cy="46085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332</Words>
  <Application>Microsoft Office PowerPoint</Application>
  <PresentationFormat>Экран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20</cp:revision>
  <dcterms:created xsi:type="dcterms:W3CDTF">2024-03-16T05:21:31Z</dcterms:created>
  <dcterms:modified xsi:type="dcterms:W3CDTF">2024-04-11T07:42:42Z</dcterms:modified>
</cp:coreProperties>
</file>